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57" r:id="rId4"/>
    <p:sldId id="260" r:id="rId5"/>
    <p:sldId id="259" r:id="rId6"/>
    <p:sldId id="265" r:id="rId7"/>
    <p:sldId id="266" r:id="rId8"/>
    <p:sldId id="261" r:id="rId9"/>
    <p:sldId id="273" r:id="rId10"/>
    <p:sldId id="267" r:id="rId11"/>
    <p:sldId id="272" r:id="rId12"/>
    <p:sldId id="271" r:id="rId13"/>
    <p:sldId id="270" r:id="rId14"/>
    <p:sldId id="263" r:id="rId15"/>
    <p:sldId id="258" r:id="rId16"/>
    <p:sldId id="274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E285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11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9C338-C6F1-41C5-B7A2-EABF9690BB40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B0C03-925E-42A0-B2E9-9BAECC2F1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B0C03-925E-42A0-B2E9-9BAECC2F117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C131E-41B4-44C4-A952-908F2FAB817D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E12D2-D158-4E2C-8782-C42CC61A0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cap="none" dirty="0" smtClean="0">
                <a:solidFill>
                  <a:schemeClr val="tx2">
                    <a:lumMod val="50000"/>
                  </a:schemeClr>
                </a:solidFill>
                <a:latin typeface="Century" pitchFamily="18" charset="0"/>
              </a:rPr>
              <a:t>РЕАЛИЗАЦИЯ ПРОЕКТА «ОБРАЗОВАТЕЛЬНЫЙ ЛИФТ: ШНОР»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19672" y="2931790"/>
            <a:ext cx="6008712" cy="953244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Century" pitchFamily="18" charset="0"/>
              </a:rPr>
              <a:t>Яковлева Надежда Геннадьевна, научный сотрудник отдела НМС ОО</a:t>
            </a:r>
            <a:endParaRPr lang="ru-RU" sz="24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6732240" y="3723878"/>
            <a:ext cx="576064" cy="504056"/>
            <a:chOff x="2123728" y="3579862"/>
            <a:chExt cx="576064" cy="79208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123728" y="3579862"/>
              <a:ext cx="576064" cy="50405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0800000">
              <a:off x="2123728" y="4083918"/>
              <a:ext cx="569895" cy="288032"/>
            </a:xfrm>
            <a:prstGeom prst="triangle">
              <a:avLst>
                <a:gd name="adj" fmla="val 48820"/>
              </a:avLst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067694"/>
            <a:ext cx="8229600" cy="85725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Реализация проекта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Georgia" pitchFamily="18" charset="0"/>
              </a:rPr>
              <a:t>ЗАДАНИЕ 1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026" name="AutoShape 2" descr="Диаграмма ответов в Формах. Вопрос: Ваши факторы риска.. Количество ответов: 17&amp;nbsp;ответов."/>
          <p:cNvSpPr>
            <a:spLocks noChangeAspect="1" noChangeArrowheads="1"/>
          </p:cNvSpPr>
          <p:nvPr/>
        </p:nvSpPr>
        <p:spPr bwMode="auto">
          <a:xfrm>
            <a:off x="155575" y="90488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200151"/>
            <a:ext cx="8712968" cy="3394472"/>
          </a:xfrm>
        </p:spPr>
        <p:txBody>
          <a:bodyPr/>
          <a:lstStyle/>
          <a:p>
            <a:pPr indent="12700">
              <a:buClr>
                <a:srgbClr val="FFC000"/>
              </a:buClr>
              <a:buSzPct val="200000"/>
              <a:buNone/>
              <a:tabLst>
                <a:tab pos="0" algn="l"/>
              </a:tabLst>
            </a:pPr>
            <a:r>
              <a:rPr lang="ru-RU" sz="2400" dirty="0" smtClean="0">
                <a:latin typeface="Georgia" panose="02040502050405020303" pitchFamily="18" charset="0"/>
              </a:rPr>
              <a:t>СОЗДАНИЕ ПЛАНА – ПРОЕКТА ОБРАЗОВАТЕЛЬНОГО КУРСА С ИСПОЛЬЗОВАНИЕМ GOOGLE-CLASSROOM ИЛИ БЕЗ НЕГО</a:t>
            </a:r>
          </a:p>
          <a:p>
            <a:pPr marL="989013">
              <a:buClr>
                <a:srgbClr val="FFC000"/>
              </a:buClr>
              <a:buSzPct val="200000"/>
            </a:pPr>
            <a:r>
              <a:rPr lang="ru-RU" sz="2400" dirty="0" smtClean="0">
                <a:latin typeface="Georgia" panose="02040502050405020303" pitchFamily="18" charset="0"/>
              </a:rPr>
              <a:t>ОПИСАНИЕ КУРСА </a:t>
            </a:r>
          </a:p>
          <a:p>
            <a:pPr marL="989013">
              <a:buClr>
                <a:srgbClr val="FFC000"/>
              </a:buClr>
              <a:buSzPct val="200000"/>
            </a:pPr>
            <a:r>
              <a:rPr lang="ru-RU" sz="2400" dirty="0" smtClean="0">
                <a:latin typeface="Georgia" panose="02040502050405020303" pitchFamily="18" charset="0"/>
              </a:rPr>
              <a:t>ВВОДНОЕ ЗАНЯТИЕ</a:t>
            </a:r>
          </a:p>
          <a:p>
            <a:pPr marL="989013">
              <a:buClr>
                <a:srgbClr val="FFC000"/>
              </a:buClr>
              <a:buSzPct val="200000"/>
            </a:pPr>
            <a:r>
              <a:rPr lang="ru-RU" sz="2400" dirty="0" smtClean="0">
                <a:latin typeface="Georgia" panose="02040502050405020303" pitchFamily="18" charset="0"/>
              </a:rPr>
              <a:t>МОДУЛИ КУРСА</a:t>
            </a:r>
          </a:p>
          <a:p>
            <a:pPr marL="989013">
              <a:buClr>
                <a:srgbClr val="FFC000"/>
              </a:buClr>
              <a:buSzPct val="200000"/>
            </a:pPr>
            <a:r>
              <a:rPr lang="ru-RU" sz="2400" dirty="0" smtClean="0">
                <a:latin typeface="Georgia" panose="02040502050405020303" pitchFamily="18" charset="0"/>
              </a:rPr>
              <a:t>ЗАНЯТИЯ КУРСА</a:t>
            </a:r>
          </a:p>
          <a:p>
            <a:pPr marL="989013">
              <a:buClr>
                <a:srgbClr val="FFC000"/>
              </a:buClr>
              <a:buSzPct val="200000"/>
            </a:pPr>
            <a:r>
              <a:rPr lang="ru-RU" sz="2400" dirty="0" smtClean="0">
                <a:latin typeface="Georgia" panose="02040502050405020303" pitchFamily="18" charset="0"/>
              </a:rPr>
              <a:t>ИТОГОВОЕ ЗАНЯТИЕ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Georgia" pitchFamily="18" charset="0"/>
              </a:rPr>
              <a:t>ЗАДАНИЕ 2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026" name="AutoShape 2" descr="Диаграмма ответов в Формах. Вопрос: Ваши факторы риска.. Количество ответов: 17&amp;nbsp;ответов."/>
          <p:cNvSpPr>
            <a:spLocks noChangeAspect="1" noChangeArrowheads="1"/>
          </p:cNvSpPr>
          <p:nvPr/>
        </p:nvSpPr>
        <p:spPr bwMode="auto">
          <a:xfrm>
            <a:off x="155575" y="90488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7313" indent="0">
              <a:buNone/>
            </a:pPr>
            <a:r>
              <a:rPr lang="ru-RU" sz="2400" dirty="0" smtClean="0">
                <a:latin typeface="Georgia" panose="02040502050405020303" pitchFamily="18" charset="0"/>
              </a:rPr>
              <a:t>СОЗДАНИЕ РАБОЧИХ ЛИСТОВ К КАЖДОМУ ЗАНЯТИЮ КУРСА</a:t>
            </a:r>
          </a:p>
          <a:p>
            <a:pPr marL="914400" lvl="1" indent="-457200">
              <a:buClr>
                <a:srgbClr val="FFC000"/>
              </a:buClr>
              <a:buSzPct val="200000"/>
              <a:buFont typeface="Arial" pitchFamily="34" charset="0"/>
              <a:buChar char="•"/>
            </a:pPr>
            <a:r>
              <a:rPr lang="en-US" sz="2400" b="1" dirty="0" smtClean="0">
                <a:latin typeface="Georgia" panose="02040502050405020303" pitchFamily="18" charset="0"/>
              </a:rPr>
              <a:t>GOOGLE </a:t>
            </a:r>
            <a:r>
              <a:rPr lang="ru-RU" sz="2400" b="1" dirty="0" smtClean="0">
                <a:latin typeface="Georgia" panose="02040502050405020303" pitchFamily="18" charset="0"/>
              </a:rPr>
              <a:t>ДОКУМЕНТ</a:t>
            </a:r>
          </a:p>
          <a:p>
            <a:pPr marL="914400" lvl="1" indent="-457200">
              <a:buClr>
                <a:srgbClr val="FFC000"/>
              </a:buClr>
              <a:buSzPct val="200000"/>
              <a:buFont typeface="Arial" pitchFamily="34" charset="0"/>
              <a:buChar char="•"/>
            </a:pPr>
            <a:r>
              <a:rPr lang="en-US" sz="2400" b="1" dirty="0" smtClean="0">
                <a:latin typeface="Georgia" panose="02040502050405020303" pitchFamily="18" charset="0"/>
              </a:rPr>
              <a:t>GOOGLE </a:t>
            </a:r>
            <a:r>
              <a:rPr lang="ru-RU" sz="2400" b="1" dirty="0" smtClean="0">
                <a:latin typeface="Georgia" panose="02040502050405020303" pitchFamily="18" charset="0"/>
              </a:rPr>
              <a:t>ФОРМЫ</a:t>
            </a:r>
          </a:p>
          <a:p>
            <a:pPr marL="914400" lvl="1" indent="-457200">
              <a:buClr>
                <a:srgbClr val="FFC000"/>
              </a:buClr>
              <a:buSzPct val="200000"/>
              <a:buFont typeface="Arial" pitchFamily="34" charset="0"/>
              <a:buChar char="•"/>
            </a:pPr>
            <a:r>
              <a:rPr lang="en-US" sz="2400" dirty="0" smtClean="0">
                <a:latin typeface="Georgia" panose="02040502050405020303" pitchFamily="18" charset="0"/>
              </a:rPr>
              <a:t>GOOGLE</a:t>
            </a:r>
            <a:r>
              <a:rPr lang="ru-RU" sz="2400" dirty="0" smtClean="0">
                <a:latin typeface="Georgia" panose="02040502050405020303" pitchFamily="18" charset="0"/>
              </a:rPr>
              <a:t> ПРЕЗЕНТАЦИЯ</a:t>
            </a:r>
          </a:p>
          <a:p>
            <a:pPr marL="914400" lvl="1" indent="-457200">
              <a:buClr>
                <a:srgbClr val="FFC000"/>
              </a:buClr>
              <a:buSzPct val="200000"/>
              <a:buFont typeface="Arial" pitchFamily="34" charset="0"/>
              <a:buChar char="•"/>
            </a:pPr>
            <a:r>
              <a:rPr lang="en-US" sz="2400" dirty="0" smtClean="0">
                <a:latin typeface="Georgia" panose="02040502050405020303" pitchFamily="18" charset="0"/>
              </a:rPr>
              <a:t>GOOGLE</a:t>
            </a:r>
            <a:r>
              <a:rPr lang="ru-RU" sz="2400" dirty="0" smtClean="0">
                <a:latin typeface="Georgia" panose="02040502050405020303" pitchFamily="18" charset="0"/>
              </a:rPr>
              <a:t> САЙТ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Georgia" pitchFamily="18" charset="0"/>
              </a:rPr>
              <a:t>ЗАДАНИЕ 3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026" name="AutoShape 2" descr="Диаграмма ответов в Формах. Вопрос: Ваши факторы риска.. Количество ответов: 17&amp;nbsp;ответов."/>
          <p:cNvSpPr>
            <a:spLocks noChangeAspect="1" noChangeArrowheads="1"/>
          </p:cNvSpPr>
          <p:nvPr/>
        </p:nvSpPr>
        <p:spPr bwMode="auto">
          <a:xfrm>
            <a:off x="155575" y="90488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0975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НАПОЛНЕНИЕ КУРСА СОДЕРЖАТЕЛЬНЫМ  КОНТЕНТОМ</a:t>
            </a:r>
          </a:p>
          <a:p>
            <a:pPr marL="971550" lvl="1" indent="-514350">
              <a:buClr>
                <a:srgbClr val="FFC000"/>
              </a:buClr>
              <a:buSzPct val="200000"/>
              <a:buFont typeface="Arial" pitchFamily="34" charset="0"/>
              <a:buChar char="•"/>
            </a:pPr>
            <a:r>
              <a:rPr lang="ru-RU" sz="2400" dirty="0" smtClean="0">
                <a:latin typeface="Georgia" panose="02040502050405020303" pitchFamily="18" charset="0"/>
              </a:rPr>
              <a:t>ВИДЕОУРОКИ И ВИДЕОБЪЯСНЕНИЯ (СОЗДАННЫЕ ПЕДАГОГАМИ -  УЧАСТНИКАМИ ПРОЕКТА ИЛИ ДРУГИМИ ЛЮДЬМИ)</a:t>
            </a:r>
          </a:p>
          <a:p>
            <a:pPr marL="971550" lvl="1" indent="-514350">
              <a:buClr>
                <a:srgbClr val="FFC000"/>
              </a:buClr>
              <a:buSzPct val="200000"/>
              <a:buFont typeface="Arial" pitchFamily="34" charset="0"/>
              <a:buChar char="•"/>
            </a:pPr>
            <a:r>
              <a:rPr lang="ru-RU" sz="2400" dirty="0" smtClean="0">
                <a:latin typeface="Georgia" panose="02040502050405020303" pitchFamily="18" charset="0"/>
              </a:rPr>
              <a:t>ДОКУМЕНТЫ (РАБОТА С ТЕКСТОМ).</a:t>
            </a:r>
          </a:p>
          <a:p>
            <a:pPr marL="971550" lvl="1" indent="-514350">
              <a:buClr>
                <a:srgbClr val="FFC000"/>
              </a:buClr>
              <a:buSzPct val="200000"/>
              <a:buFont typeface="Arial" pitchFamily="34" charset="0"/>
              <a:buChar char="•"/>
            </a:pPr>
            <a:r>
              <a:rPr lang="ru-RU" sz="2400" dirty="0" smtClean="0">
                <a:latin typeface="Georgia" panose="02040502050405020303" pitchFamily="18" charset="0"/>
              </a:rPr>
              <a:t>ПРЕЗЕНТАЦИИ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067694"/>
            <a:ext cx="8229600" cy="85725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Итоги проекта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entury" pitchFamily="18" charset="0"/>
              </a:rPr>
              <a:t>РЕЗУЛЬТАТ</a:t>
            </a:r>
            <a:endParaRPr lang="ru-RU" sz="3200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FC000"/>
              </a:buClr>
              <a:buSzPct val="100000"/>
              <a:buFont typeface="Georgia" panose="02040502050405020303" pitchFamily="18" charset="0"/>
              <a:buChar char="●"/>
            </a:pPr>
            <a:r>
              <a:rPr lang="ru-RU" dirty="0" smtClean="0">
                <a:latin typeface="Georgia" pitchFamily="18" charset="0"/>
              </a:rPr>
              <a:t>Создано 13 образовательных курсов*.</a:t>
            </a:r>
          </a:p>
          <a:p>
            <a:pPr>
              <a:buClr>
                <a:srgbClr val="FFC000"/>
              </a:buClr>
              <a:buSzPct val="100000"/>
              <a:buFont typeface="Georgia" panose="02040502050405020303" pitchFamily="18" charset="0"/>
              <a:buChar char="●"/>
            </a:pPr>
            <a:r>
              <a:rPr lang="ru-RU" dirty="0" smtClean="0">
                <a:latin typeface="Georgia" pitchFamily="18" charset="0"/>
              </a:rPr>
              <a:t>11 образовательных курсов на платформе </a:t>
            </a:r>
            <a:r>
              <a:rPr lang="en-US" dirty="0" smtClean="0">
                <a:latin typeface="Georgia" pitchFamily="18" charset="0"/>
              </a:rPr>
              <a:t>GOOGLE-CLASSROOM</a:t>
            </a:r>
            <a:r>
              <a:rPr lang="ru-RU" dirty="0" smtClean="0">
                <a:latin typeface="Georgia" pitchFamily="18" charset="0"/>
              </a:rPr>
              <a:t>, 1 на платформе </a:t>
            </a:r>
            <a:r>
              <a:rPr lang="ru-RU" dirty="0" err="1" smtClean="0">
                <a:latin typeface="Georgia" pitchFamily="18" charset="0"/>
              </a:rPr>
              <a:t>Вк</a:t>
            </a:r>
            <a:r>
              <a:rPr lang="ru-RU" dirty="0" smtClean="0">
                <a:latin typeface="Georgia" pitchFamily="18" charset="0"/>
              </a:rPr>
              <a:t> и один курс без размещения.  </a:t>
            </a:r>
          </a:p>
          <a:p>
            <a:pPr>
              <a:buClr>
                <a:srgbClr val="FFC000"/>
              </a:buClr>
              <a:buSzPct val="100000"/>
              <a:buFont typeface="Georgia" panose="02040502050405020303" pitchFamily="18" charset="0"/>
              <a:buChar char="●"/>
            </a:pPr>
            <a:r>
              <a:rPr lang="ru-RU" dirty="0" smtClean="0">
                <a:latin typeface="Georgia" pitchFamily="18" charset="0"/>
              </a:rPr>
              <a:t>5 образовательных курсов прошли апробацию.</a:t>
            </a:r>
          </a:p>
          <a:p>
            <a:pPr>
              <a:buClr>
                <a:srgbClr val="FFC000"/>
              </a:buClr>
              <a:buSzPct val="100000"/>
              <a:buNone/>
            </a:pPr>
            <a:r>
              <a:rPr lang="ru-RU" dirty="0" smtClean="0">
                <a:latin typeface="Georgia" pitchFamily="18" charset="0"/>
              </a:rPr>
              <a:t>* </a:t>
            </a:r>
            <a:r>
              <a:rPr lang="ru-RU" sz="1800" dirty="0" smtClean="0">
                <a:latin typeface="+mj-lt"/>
                <a:cs typeface="Arial" pitchFamily="34" charset="0"/>
              </a:rPr>
              <a:t>7 курсов по подготовке к внешним мониторингам, 3 тематических курса и 3 курса, направленные на развитие определённых навыков. </a:t>
            </a:r>
            <a:endParaRPr lang="ru-RU" sz="18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1707654"/>
            <a:ext cx="7056784" cy="1656184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Century" pitchFamily="18" charset="0"/>
              </a:rPr>
              <a:t>СПАСИБО </a:t>
            </a:r>
            <a:br>
              <a:rPr lang="ru-RU" sz="4800" dirty="0" smtClean="0">
                <a:solidFill>
                  <a:schemeClr val="bg1"/>
                </a:solidFill>
                <a:latin typeface="Century" pitchFamily="18" charset="0"/>
              </a:rPr>
            </a:br>
            <a:r>
              <a:rPr lang="ru-RU" sz="4800" dirty="0" smtClean="0">
                <a:solidFill>
                  <a:schemeClr val="bg1"/>
                </a:solidFill>
                <a:latin typeface="Century" pitchFamily="18" charset="0"/>
              </a:rPr>
              <a:t>ЗА ВНИМАНИЕ</a:t>
            </a:r>
            <a:endParaRPr lang="ru-RU" sz="4800" dirty="0">
              <a:solidFill>
                <a:schemeClr val="bg1"/>
              </a:solidFill>
              <a:latin typeface="Century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164288" y="3219822"/>
            <a:ext cx="576064" cy="504056"/>
            <a:chOff x="2123728" y="3579862"/>
            <a:chExt cx="576064" cy="79208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123728" y="3579862"/>
              <a:ext cx="576064" cy="50405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0800000">
              <a:off x="2123728" y="4083918"/>
              <a:ext cx="569895" cy="288032"/>
            </a:xfrm>
            <a:prstGeom prst="triangle">
              <a:avLst>
                <a:gd name="adj" fmla="val 48820"/>
              </a:avLst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067694"/>
            <a:ext cx="8229600" cy="85725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Начало проекта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5486"/>
            <a:ext cx="8229600" cy="857250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entury" pitchFamily="18" charset="0"/>
              </a:rPr>
              <a:t>О ПРОЕКТЕ</a:t>
            </a:r>
            <a:endParaRPr lang="ru-RU" sz="3200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8291264" cy="3603847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FC000"/>
              </a:buClr>
              <a:buSzPct val="100000"/>
              <a:buFont typeface="Georgia" panose="02040502050405020303" pitchFamily="18" charset="0"/>
              <a:buChar char="●"/>
            </a:pPr>
            <a:r>
              <a:rPr lang="ru-RU" dirty="0" smtClean="0">
                <a:latin typeface="Georgia" panose="02040502050405020303" pitchFamily="18" charset="0"/>
              </a:rPr>
              <a:t>Проект "Образовательный лифт: ШНОР» - региональный проект.</a:t>
            </a:r>
          </a:p>
          <a:p>
            <a:pPr>
              <a:buClr>
                <a:srgbClr val="FFC000"/>
              </a:buClr>
              <a:buSzPct val="100000"/>
              <a:buFont typeface="Georgia" panose="02040502050405020303" pitchFamily="18" charset="0"/>
              <a:buChar char="●"/>
            </a:pPr>
            <a:r>
              <a:rPr lang="ru-RU" b="1" dirty="0" smtClean="0">
                <a:latin typeface="Georgia" panose="02040502050405020303" pitchFamily="18" charset="0"/>
              </a:rPr>
              <a:t>Идея проекта: </a:t>
            </a:r>
            <a:r>
              <a:rPr lang="ru-RU" dirty="0" smtClean="0">
                <a:latin typeface="Georgia" panose="02040502050405020303" pitchFamily="18" charset="0"/>
              </a:rPr>
              <a:t>поддержка школ с низкими образовательными результатами.</a:t>
            </a:r>
          </a:p>
          <a:p>
            <a:pPr>
              <a:buClr>
                <a:srgbClr val="FFC000"/>
              </a:buClr>
              <a:buSzPct val="100000"/>
              <a:buFont typeface="Georgia" panose="02040502050405020303" pitchFamily="18" charset="0"/>
              <a:buChar char="●"/>
            </a:pPr>
            <a:r>
              <a:rPr lang="ru-RU" dirty="0" smtClean="0">
                <a:latin typeface="Georgia" panose="02040502050405020303" pitchFamily="18" charset="0"/>
              </a:rPr>
              <a:t>В 2021 году проект стал частью федерального проекта 500+*.</a:t>
            </a:r>
          </a:p>
          <a:p>
            <a:pPr marL="0" indent="0">
              <a:buNone/>
            </a:pPr>
            <a:r>
              <a:rPr lang="ru-RU" dirty="0" smtClean="0"/>
              <a:t>*</a:t>
            </a:r>
            <a:r>
              <a:rPr lang="ru-RU" sz="2000" dirty="0" smtClean="0"/>
              <a:t>Название проекта «500+» отражает задачу достижения функциональной   грамотности (достижение каждой школой уровня   подготовки учеников, соответствующего баллам выше 500 по шкале PISA)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entury" pitchFamily="18" charset="0"/>
              </a:rPr>
              <a:t>ГРАФИК ПРОЕКТА.</a:t>
            </a:r>
            <a:endParaRPr lang="ru-RU" sz="3200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Установочный семинар/вебинар – 24 марта в 11.00</a:t>
            </a:r>
          </a:p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1 по проверке заданий/выдаче новых</a:t>
            </a:r>
            <a:r>
              <a:rPr lang="ru-RU" dirty="0" smtClean="0">
                <a:solidFill>
                  <a:srgbClr val="333333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 – 14 апреля в 17.00</a:t>
            </a:r>
          </a:p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2 по проверке заданий/выдаче новых – 12 мая в 17.00</a:t>
            </a:r>
          </a:p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Промежуточный семинар/вебинар</a:t>
            </a:r>
            <a:r>
              <a:rPr lang="ru-RU" dirty="0" smtClean="0">
                <a:solidFill>
                  <a:srgbClr val="333333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 </a:t>
            </a:r>
            <a:r>
              <a:rPr lang="ru-RU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– 24 августа в 11.00</a:t>
            </a:r>
          </a:p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3 по проверке заданий / программ / проектов – 22 сентября </a:t>
            </a:r>
            <a:r>
              <a:rPr lang="ru-RU" dirty="0" smtClean="0">
                <a:solidFill>
                  <a:srgbClr val="333333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в 17.00</a:t>
            </a:r>
            <a:endParaRPr lang="ru-RU" dirty="0" smtClean="0">
              <a:solidFill>
                <a:srgbClr val="333333"/>
              </a:solidFill>
              <a:effectLst/>
              <a:latin typeface="Georgia" panose="02040502050405020303" pitchFamily="18" charset="0"/>
              <a:ea typeface="Calibri" panose="020F0502020204030204" pitchFamily="34" charset="0"/>
            </a:endParaRPr>
          </a:p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Итоговый семинар/вебинар – 20 октября в 11.00</a:t>
            </a:r>
          </a:p>
          <a:p>
            <a:pPr>
              <a:buFont typeface="+mj-lt"/>
              <a:buAutoNum type="arabicPeriod"/>
            </a:pPr>
            <a:r>
              <a:rPr lang="ru-RU" b="1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Итоговая конференция по проекту - ноябрь</a:t>
            </a:r>
            <a:endParaRPr lang="ru-RU" dirty="0" smtClean="0"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entury" pitchFamily="18" charset="0"/>
              </a:rPr>
              <a:t>ЗАДАНИЯ ПРОЕКТА: ФИЗИКА</a:t>
            </a:r>
            <a:endParaRPr lang="ru-RU" sz="3200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75606"/>
            <a:ext cx="8229600" cy="302778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Georgia" pitchFamily="18" charset="0"/>
              </a:rPr>
              <a:t>Создание плана – проекта образовательного курса с использованием </a:t>
            </a: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Google-classroom или без него</a:t>
            </a:r>
            <a:r>
              <a:rPr lang="ru-RU" sz="3400" dirty="0" smtClean="0">
                <a:latin typeface="Georgia" pitchFamily="18" charset="0"/>
              </a:rPr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Georgia" pitchFamily="18" charset="0"/>
              </a:rPr>
              <a:t>Создание рабочих листов к каждому занятию курса.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Georgia" pitchFamily="18" charset="0"/>
              </a:rPr>
              <a:t>Наполнение курса содержательным контентом.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Georgia" pitchFamily="18" charset="0"/>
              </a:rPr>
              <a:t>Апробация курса.*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400" dirty="0" smtClean="0"/>
              <a:t>*</a:t>
            </a:r>
            <a:r>
              <a:rPr lang="ru-RU" sz="2100" dirty="0" smtClean="0"/>
              <a:t>данный пункт выполняется по желанию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067694"/>
            <a:ext cx="8229600" cy="85725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Почему онлайн–курс?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05978"/>
            <a:ext cx="8496944" cy="857250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Georgia" pitchFamily="18" charset="0"/>
              </a:rPr>
              <a:t>СИЛЬНЫЕ СТОРОНЫ УЧАСТНИКОВ ПРОЕКТА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1506" name="AutoShape 2" descr="Диаграмма ответов в Формах. Вопрос: Ваши сильные стороны.. Количество ответов: 17&amp;nbsp;ответов."/>
          <p:cNvSpPr>
            <a:spLocks noChangeAspect="1" noChangeArrowheads="1"/>
          </p:cNvSpPr>
          <p:nvPr/>
        </p:nvSpPr>
        <p:spPr bwMode="auto">
          <a:xfrm>
            <a:off x="155575" y="90488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30190" t="27709" r="30402" b="46539"/>
          <a:stretch>
            <a:fillRect/>
          </a:stretch>
        </p:blipFill>
        <p:spPr bwMode="auto">
          <a:xfrm>
            <a:off x="251520" y="1419622"/>
            <a:ext cx="889248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Georgia" pitchFamily="18" charset="0"/>
              </a:rPr>
              <a:t>ФАКТОРЫ РИСКА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086" t="24116" r="30832" b="51273"/>
          <a:stretch>
            <a:fillRect/>
          </a:stretch>
        </p:blipFill>
        <p:spPr bwMode="auto">
          <a:xfrm>
            <a:off x="467544" y="1347614"/>
            <a:ext cx="820891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Диаграмма ответов в Формах. Вопрос: Ваши факторы риска.. Количество ответов: 17&amp;nbsp;ответов."/>
          <p:cNvSpPr>
            <a:spLocks noChangeAspect="1" noChangeArrowheads="1"/>
          </p:cNvSpPr>
          <p:nvPr/>
        </p:nvSpPr>
        <p:spPr bwMode="auto">
          <a:xfrm>
            <a:off x="155575" y="90488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5978"/>
            <a:ext cx="8712968" cy="857250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ФОРМИРОВАНИЕ ВНУТРЕННЕЙ МОТИВАЦИИ</a:t>
            </a:r>
            <a:endParaRPr lang="ru-RU" sz="2800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C000"/>
              </a:buClr>
              <a:buSzPct val="200000"/>
            </a:pPr>
            <a:r>
              <a:rPr lang="ru-RU" sz="2600" dirty="0" smtClean="0">
                <a:latin typeface="Georgia" panose="02040502050405020303" pitchFamily="18" charset="0"/>
              </a:rPr>
              <a:t>СИСТЕМНО –ДЕЯТЕЛЬНОСТНЫЙ ПОДХОД</a:t>
            </a:r>
          </a:p>
          <a:p>
            <a:pPr lvl="0">
              <a:buClr>
                <a:srgbClr val="FFC000"/>
              </a:buClr>
              <a:buSzPct val="200000"/>
            </a:pPr>
            <a:r>
              <a:rPr lang="en-US" sz="2600" dirty="0">
                <a:solidFill>
                  <a:prstClr val="black"/>
                </a:solidFill>
                <a:latin typeface="Georgia" panose="02040502050405020303" pitchFamily="18" charset="0"/>
              </a:rPr>
              <a:t>BITE-SIZE LEARNING</a:t>
            </a: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 (ОБУЧЕНИЕ РАЗМЕРОМ С УКУС)</a:t>
            </a:r>
          </a:p>
          <a:p>
            <a:pPr lvl="0">
              <a:buClr>
                <a:srgbClr val="FFC000"/>
              </a:buClr>
              <a:buSzPct val="200000"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ФОРМИРУЮЩЕЕ ОЦЕНИВАНИЕ (АКТИВНАЯ ОЦЕНКА)</a:t>
            </a:r>
          </a:p>
          <a:p>
            <a:pPr lvl="0">
              <a:buClr>
                <a:srgbClr val="FFC000"/>
              </a:buClr>
              <a:buSzPct val="200000"/>
            </a:pPr>
            <a:r>
              <a:rPr lang="ru-RU" sz="2600" dirty="0">
                <a:solidFill>
                  <a:prstClr val="black"/>
                </a:solidFill>
                <a:latin typeface="Georgia" panose="02040502050405020303" pitchFamily="18" charset="0"/>
              </a:rPr>
              <a:t>КРИТЕРИАЛЬНОЕ ОЦЕНИВАНИЕ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343</Words>
  <Application>Microsoft Office PowerPoint</Application>
  <PresentationFormat>Экран (16:9)</PresentationFormat>
  <Paragraphs>58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РЕАЛИЗАЦИЯ ПРОЕКТА «ОБРАЗОВАТЕЛЬНЫЙ ЛИФТ: ШНОР»</vt:lpstr>
      <vt:lpstr>Начало проекта</vt:lpstr>
      <vt:lpstr>О ПРОЕКТЕ</vt:lpstr>
      <vt:lpstr>ГРАФИК ПРОЕКТА.</vt:lpstr>
      <vt:lpstr>ЗАДАНИЯ ПРОЕКТА: ФИЗИКА</vt:lpstr>
      <vt:lpstr>Почему онлайн–курс?</vt:lpstr>
      <vt:lpstr>СИЛЬНЫЕ СТОРОНЫ УЧАСТНИКОВ ПРОЕКТА</vt:lpstr>
      <vt:lpstr>ФАКТОРЫ РИСКА</vt:lpstr>
      <vt:lpstr>ФОРМИРОВАНИЕ ВНУТРЕННЕЙ МОТИВАЦИИ</vt:lpstr>
      <vt:lpstr>Реализация проекта</vt:lpstr>
      <vt:lpstr>ЗАДАНИЕ 1</vt:lpstr>
      <vt:lpstr>ЗАДАНИЕ 2</vt:lpstr>
      <vt:lpstr>ЗАДАНИЕ 3</vt:lpstr>
      <vt:lpstr>Итоги проекта</vt:lpstr>
      <vt:lpstr>РЕЗУЛЬТАТ</vt:lpstr>
      <vt:lpstr>СПАСИБО  ЗА ВНИМАНИЕ</vt:lpstr>
    </vt:vector>
  </TitlesOfParts>
  <Company>ИРО ПК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ПРОЕКТА «ОБРАЗОВАТЕЛЬНЫЙ ЛИФТ»</dc:title>
  <dc:creator>Jakovleva-NG</dc:creator>
  <cp:lastModifiedBy>Jakovleva-NG</cp:lastModifiedBy>
  <cp:revision>54</cp:revision>
  <dcterms:created xsi:type="dcterms:W3CDTF">2021-11-23T06:04:41Z</dcterms:created>
  <dcterms:modified xsi:type="dcterms:W3CDTF">2021-11-26T05:27:18Z</dcterms:modified>
</cp:coreProperties>
</file>